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ustomXml" Target="../customXml/item3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hyperlink" Target="http://www.qualitybidders.com/" TargetMode="External"/><Relationship Id="rId10" Type="http://schemas.openxmlformats.org/officeDocument/2006/relationships/hyperlink" Target="http://www.leginfo.ca.gov/pub/11-12/bill/asm/ab_1551-1600/ab_1565_bill_20120930_chaptered.html" TargetMode="External"/><Relationship Id="rId11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qbsupport@colbitech.com?subject=" TargetMode="Externa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3497" y="1097863"/>
            <a:ext cx="32385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Screen Shot 2015-10-31 at 4.10.3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541" y="4521199"/>
            <a:ext cx="6985001" cy="2258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3097" y="1478863"/>
            <a:ext cx="381001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3.png"/>
          <p:cNvPicPr>
            <a:picLocks noChangeAspect="1"/>
          </p:cNvPicPr>
          <p:nvPr/>
        </p:nvPicPr>
        <p:blipFill>
          <a:blip r:embed="rId5">
            <a:alphaModFix amt="47000"/>
            <a:extLst/>
          </a:blip>
          <a:stretch>
            <a:fillRect/>
          </a:stretch>
        </p:blipFill>
        <p:spPr>
          <a:xfrm>
            <a:off x="6694098" y="1783663"/>
            <a:ext cx="381001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4.png"/>
          <p:cNvPicPr>
            <a:picLocks noChangeAspect="1"/>
          </p:cNvPicPr>
          <p:nvPr/>
        </p:nvPicPr>
        <p:blipFill>
          <a:blip r:embed="rId6">
            <a:alphaModFix amt="47000"/>
            <a:extLst/>
          </a:blip>
          <a:stretch>
            <a:fillRect/>
          </a:stretch>
        </p:blipFill>
        <p:spPr>
          <a:xfrm>
            <a:off x="7134135" y="1885263"/>
            <a:ext cx="381001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5.png"/>
          <p:cNvPicPr>
            <a:picLocks noChangeAspect="1"/>
          </p:cNvPicPr>
          <p:nvPr/>
        </p:nvPicPr>
        <p:blipFill>
          <a:blip r:embed="rId7">
            <a:alphaModFix amt="47000"/>
            <a:extLst/>
          </a:blip>
          <a:stretch>
            <a:fillRect/>
          </a:stretch>
        </p:blipFill>
        <p:spPr>
          <a:xfrm>
            <a:off x="7591335" y="1783663"/>
            <a:ext cx="381001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6.png"/>
          <p:cNvPicPr>
            <a:picLocks noChangeAspect="1"/>
          </p:cNvPicPr>
          <p:nvPr/>
        </p:nvPicPr>
        <p:blipFill>
          <a:blip r:embed="rId8">
            <a:alphaModFix amt="47000"/>
            <a:extLst/>
          </a:blip>
          <a:stretch>
            <a:fillRect/>
          </a:stretch>
        </p:blipFill>
        <p:spPr>
          <a:xfrm>
            <a:off x="7913298" y="1478863"/>
            <a:ext cx="381001" cy="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5901876" y="2393262"/>
            <a:ext cx="2851151" cy="256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Application process:</a:t>
            </a: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228600" indent="-228600">
              <a:buSzPct val="100000"/>
              <a:buAutoNum type="arabicPeriod" startAt="1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Visit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www.qualitybidders.com</a:t>
            </a:r>
            <a:r>
              <a:t> and click the green ‘Sign Up’ button on top right of screen.</a:t>
            </a:r>
          </a:p>
          <a:p>
            <a:pPr marL="228600" indent="-228600">
              <a:buSzPct val="100000"/>
              <a:buAutoNum type="arabicPeriod" startAt="1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Complete all fields and click ‘Sign Up’.</a:t>
            </a:r>
          </a:p>
          <a:p>
            <a:pPr marL="228600" indent="-228600">
              <a:buSzPct val="100000"/>
              <a:buAutoNum type="arabicPeriod" startAt="1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Go to your email account and click the ‘Confirm my account’ link on the email.</a:t>
            </a:r>
          </a:p>
          <a:p>
            <a:pPr marL="228600" indent="-228600">
              <a:buSzPct val="100000"/>
              <a:buAutoNum type="arabicPeriod" startAt="1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Return to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www.qualitybidders.com</a:t>
            </a:r>
            <a:r>
              <a:t> and log in.</a:t>
            </a:r>
          </a:p>
          <a:p>
            <a:pPr marL="228600" indent="-228600">
              <a:buSzPct val="100000"/>
              <a:buAutoNum type="arabicPeriod" startAt="1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Proceed to Step 1 (see next slide)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grpSp>
        <p:nvGrpSpPr>
          <p:cNvPr id="127" name="Group 127"/>
          <p:cNvGrpSpPr/>
          <p:nvPr/>
        </p:nvGrpSpPr>
        <p:grpSpPr>
          <a:xfrm>
            <a:off x="6541698" y="335862"/>
            <a:ext cx="1463676" cy="1463676"/>
            <a:chOff x="0" y="0"/>
            <a:chExt cx="1463675" cy="1463675"/>
          </a:xfrm>
        </p:grpSpPr>
        <p:sp>
          <p:nvSpPr>
            <p:cNvPr id="120" name="Shape 120"/>
            <p:cNvSpPr/>
            <p:nvPr/>
          </p:nvSpPr>
          <p:spPr>
            <a:xfrm>
              <a:off x="771525" y="769937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540" y="813"/>
                  </a:lnTo>
                  <a:moveTo>
                    <a:pt x="21450" y="1627"/>
                  </a:moveTo>
                  <a:lnTo>
                    <a:pt x="21419" y="1928"/>
                  </a:lnTo>
                  <a:lnTo>
                    <a:pt x="21329" y="2410"/>
                  </a:lnTo>
                  <a:moveTo>
                    <a:pt x="21179" y="3223"/>
                  </a:moveTo>
                  <a:lnTo>
                    <a:pt x="21089" y="3826"/>
                  </a:lnTo>
                  <a:lnTo>
                    <a:pt x="21028" y="4037"/>
                  </a:lnTo>
                  <a:moveTo>
                    <a:pt x="20818" y="4820"/>
                  </a:moveTo>
                  <a:lnTo>
                    <a:pt x="20607" y="5603"/>
                  </a:lnTo>
                  <a:moveTo>
                    <a:pt x="20306" y="6387"/>
                  </a:moveTo>
                  <a:lnTo>
                    <a:pt x="20036" y="7140"/>
                  </a:lnTo>
                  <a:moveTo>
                    <a:pt x="19735" y="7893"/>
                  </a:moveTo>
                  <a:lnTo>
                    <a:pt x="19374" y="8646"/>
                  </a:lnTo>
                  <a:moveTo>
                    <a:pt x="19013" y="9369"/>
                  </a:moveTo>
                  <a:lnTo>
                    <a:pt x="18622" y="10092"/>
                  </a:lnTo>
                  <a:moveTo>
                    <a:pt x="18231" y="10785"/>
                  </a:moveTo>
                  <a:lnTo>
                    <a:pt x="17779" y="11478"/>
                  </a:lnTo>
                  <a:moveTo>
                    <a:pt x="17298" y="12141"/>
                  </a:moveTo>
                  <a:lnTo>
                    <a:pt x="17208" y="12291"/>
                  </a:lnTo>
                  <a:lnTo>
                    <a:pt x="16817" y="12803"/>
                  </a:lnTo>
                  <a:moveTo>
                    <a:pt x="16305" y="13436"/>
                  </a:moveTo>
                  <a:lnTo>
                    <a:pt x="16065" y="13737"/>
                  </a:lnTo>
                  <a:lnTo>
                    <a:pt x="15764" y="14038"/>
                  </a:lnTo>
                  <a:moveTo>
                    <a:pt x="15222" y="14641"/>
                  </a:moveTo>
                  <a:lnTo>
                    <a:pt x="14801" y="15093"/>
                  </a:lnTo>
                  <a:lnTo>
                    <a:pt x="14651" y="15244"/>
                  </a:lnTo>
                  <a:moveTo>
                    <a:pt x="14049" y="15786"/>
                  </a:moveTo>
                  <a:lnTo>
                    <a:pt x="13447" y="16328"/>
                  </a:lnTo>
                  <a:lnTo>
                    <a:pt x="13417" y="16328"/>
                  </a:lnTo>
                  <a:moveTo>
                    <a:pt x="12786" y="16840"/>
                  </a:moveTo>
                  <a:lnTo>
                    <a:pt x="12124" y="17322"/>
                  </a:lnTo>
                  <a:moveTo>
                    <a:pt x="11462" y="17774"/>
                  </a:moveTo>
                  <a:lnTo>
                    <a:pt x="10770" y="18226"/>
                  </a:lnTo>
                  <a:moveTo>
                    <a:pt x="10078" y="18648"/>
                  </a:moveTo>
                  <a:lnTo>
                    <a:pt x="9356" y="19039"/>
                  </a:lnTo>
                  <a:moveTo>
                    <a:pt x="8634" y="19401"/>
                  </a:moveTo>
                  <a:lnTo>
                    <a:pt x="7882" y="19732"/>
                  </a:lnTo>
                  <a:moveTo>
                    <a:pt x="7130" y="20064"/>
                  </a:moveTo>
                  <a:lnTo>
                    <a:pt x="7070" y="20094"/>
                  </a:lnTo>
                  <a:lnTo>
                    <a:pt x="6378" y="20335"/>
                  </a:lnTo>
                  <a:moveTo>
                    <a:pt x="5596" y="20606"/>
                  </a:moveTo>
                  <a:lnTo>
                    <a:pt x="5295" y="20726"/>
                  </a:lnTo>
                  <a:lnTo>
                    <a:pt x="4813" y="20817"/>
                  </a:lnTo>
                  <a:moveTo>
                    <a:pt x="4031" y="21028"/>
                  </a:moveTo>
                  <a:lnTo>
                    <a:pt x="3430" y="21178"/>
                  </a:lnTo>
                  <a:lnTo>
                    <a:pt x="3219" y="21208"/>
                  </a:lnTo>
                  <a:moveTo>
                    <a:pt x="2407" y="21359"/>
                  </a:moveTo>
                  <a:lnTo>
                    <a:pt x="1625" y="21479"/>
                  </a:lnTo>
                  <a:moveTo>
                    <a:pt x="812" y="21540"/>
                  </a:moveTo>
                  <a:lnTo>
                    <a:pt x="0" y="2160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587" y="769938"/>
              <a:ext cx="690564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0787" y="21510"/>
                  </a:lnTo>
                  <a:moveTo>
                    <a:pt x="19973" y="21450"/>
                  </a:moveTo>
                  <a:lnTo>
                    <a:pt x="19672" y="21420"/>
                  </a:lnTo>
                  <a:lnTo>
                    <a:pt x="19190" y="21330"/>
                  </a:lnTo>
                  <a:moveTo>
                    <a:pt x="18377" y="21179"/>
                  </a:moveTo>
                  <a:lnTo>
                    <a:pt x="17774" y="21059"/>
                  </a:lnTo>
                  <a:lnTo>
                    <a:pt x="17563" y="20999"/>
                  </a:lnTo>
                  <a:moveTo>
                    <a:pt x="16780" y="20789"/>
                  </a:moveTo>
                  <a:lnTo>
                    <a:pt x="15997" y="20579"/>
                  </a:lnTo>
                  <a:moveTo>
                    <a:pt x="15213" y="20308"/>
                  </a:moveTo>
                  <a:lnTo>
                    <a:pt x="14460" y="20038"/>
                  </a:lnTo>
                  <a:moveTo>
                    <a:pt x="13707" y="19707"/>
                  </a:moveTo>
                  <a:lnTo>
                    <a:pt x="12954" y="19377"/>
                  </a:lnTo>
                  <a:moveTo>
                    <a:pt x="12231" y="19016"/>
                  </a:moveTo>
                  <a:lnTo>
                    <a:pt x="11508" y="18626"/>
                  </a:lnTo>
                  <a:moveTo>
                    <a:pt x="10815" y="18205"/>
                  </a:moveTo>
                  <a:lnTo>
                    <a:pt x="10122" y="17755"/>
                  </a:lnTo>
                  <a:moveTo>
                    <a:pt x="9459" y="17304"/>
                  </a:moveTo>
                  <a:lnTo>
                    <a:pt x="9309" y="17214"/>
                  </a:lnTo>
                  <a:lnTo>
                    <a:pt x="8797" y="16823"/>
                  </a:lnTo>
                  <a:moveTo>
                    <a:pt x="8164" y="16313"/>
                  </a:moveTo>
                  <a:lnTo>
                    <a:pt x="7863" y="16072"/>
                  </a:lnTo>
                  <a:lnTo>
                    <a:pt x="7562" y="15772"/>
                  </a:lnTo>
                  <a:moveTo>
                    <a:pt x="6959" y="15201"/>
                  </a:moveTo>
                  <a:lnTo>
                    <a:pt x="6507" y="14811"/>
                  </a:lnTo>
                  <a:lnTo>
                    <a:pt x="6356" y="14630"/>
                  </a:lnTo>
                  <a:moveTo>
                    <a:pt x="5814" y="14029"/>
                  </a:moveTo>
                  <a:lnTo>
                    <a:pt x="5272" y="13429"/>
                  </a:lnTo>
                  <a:moveTo>
                    <a:pt x="4760" y="12798"/>
                  </a:moveTo>
                  <a:lnTo>
                    <a:pt x="4278" y="12137"/>
                  </a:lnTo>
                  <a:moveTo>
                    <a:pt x="3826" y="11476"/>
                  </a:moveTo>
                  <a:lnTo>
                    <a:pt x="3374" y="10785"/>
                  </a:lnTo>
                  <a:moveTo>
                    <a:pt x="2952" y="10094"/>
                  </a:moveTo>
                  <a:lnTo>
                    <a:pt x="2561" y="9373"/>
                  </a:lnTo>
                  <a:moveTo>
                    <a:pt x="2199" y="8652"/>
                  </a:moveTo>
                  <a:lnTo>
                    <a:pt x="1868" y="7901"/>
                  </a:lnTo>
                  <a:moveTo>
                    <a:pt x="1536" y="7150"/>
                  </a:moveTo>
                  <a:lnTo>
                    <a:pt x="1506" y="7090"/>
                  </a:lnTo>
                  <a:lnTo>
                    <a:pt x="1265" y="6369"/>
                  </a:lnTo>
                  <a:moveTo>
                    <a:pt x="994" y="5618"/>
                  </a:moveTo>
                  <a:lnTo>
                    <a:pt x="874" y="5287"/>
                  </a:lnTo>
                  <a:lnTo>
                    <a:pt x="783" y="4837"/>
                  </a:lnTo>
                  <a:moveTo>
                    <a:pt x="572" y="4026"/>
                  </a:moveTo>
                  <a:lnTo>
                    <a:pt x="422" y="3455"/>
                  </a:lnTo>
                  <a:lnTo>
                    <a:pt x="392" y="3245"/>
                  </a:lnTo>
                  <a:moveTo>
                    <a:pt x="241" y="2433"/>
                  </a:moveTo>
                  <a:lnTo>
                    <a:pt x="121" y="1622"/>
                  </a:lnTo>
                  <a:moveTo>
                    <a:pt x="60" y="811"/>
                  </a:move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0" y="-1"/>
              <a:ext cx="693738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90" y="20788"/>
                  </a:lnTo>
                  <a:moveTo>
                    <a:pt x="150" y="19975"/>
                  </a:moveTo>
                  <a:lnTo>
                    <a:pt x="180" y="19675"/>
                  </a:lnTo>
                  <a:lnTo>
                    <a:pt x="270" y="19163"/>
                  </a:lnTo>
                  <a:moveTo>
                    <a:pt x="421" y="18381"/>
                  </a:moveTo>
                  <a:lnTo>
                    <a:pt x="541" y="17779"/>
                  </a:lnTo>
                  <a:lnTo>
                    <a:pt x="601" y="17569"/>
                  </a:lnTo>
                  <a:moveTo>
                    <a:pt x="811" y="16787"/>
                  </a:moveTo>
                  <a:lnTo>
                    <a:pt x="1021" y="16004"/>
                  </a:lnTo>
                  <a:moveTo>
                    <a:pt x="1292" y="15222"/>
                  </a:moveTo>
                  <a:lnTo>
                    <a:pt x="1562" y="14470"/>
                  </a:lnTo>
                  <a:moveTo>
                    <a:pt x="1893" y="13718"/>
                  </a:moveTo>
                  <a:lnTo>
                    <a:pt x="2223" y="12966"/>
                  </a:lnTo>
                  <a:moveTo>
                    <a:pt x="2584" y="12244"/>
                  </a:moveTo>
                  <a:lnTo>
                    <a:pt x="2974" y="11522"/>
                  </a:lnTo>
                  <a:moveTo>
                    <a:pt x="3395" y="10800"/>
                  </a:moveTo>
                  <a:lnTo>
                    <a:pt x="3845" y="10138"/>
                  </a:lnTo>
                  <a:moveTo>
                    <a:pt x="4296" y="9446"/>
                  </a:moveTo>
                  <a:lnTo>
                    <a:pt x="4386" y="9326"/>
                  </a:lnTo>
                  <a:lnTo>
                    <a:pt x="4777" y="8814"/>
                  </a:lnTo>
                  <a:moveTo>
                    <a:pt x="5287" y="8183"/>
                  </a:moveTo>
                  <a:lnTo>
                    <a:pt x="5528" y="7882"/>
                  </a:lnTo>
                  <a:lnTo>
                    <a:pt x="5828" y="7551"/>
                  </a:lnTo>
                  <a:moveTo>
                    <a:pt x="6399" y="6949"/>
                  </a:moveTo>
                  <a:lnTo>
                    <a:pt x="6789" y="6528"/>
                  </a:lnTo>
                  <a:lnTo>
                    <a:pt x="6970" y="6378"/>
                  </a:lnTo>
                  <a:moveTo>
                    <a:pt x="7571" y="5836"/>
                  </a:moveTo>
                  <a:lnTo>
                    <a:pt x="8171" y="5295"/>
                  </a:lnTo>
                  <a:moveTo>
                    <a:pt x="8802" y="4783"/>
                  </a:moveTo>
                  <a:lnTo>
                    <a:pt x="9463" y="4272"/>
                  </a:lnTo>
                  <a:moveTo>
                    <a:pt x="10124" y="3821"/>
                  </a:moveTo>
                  <a:lnTo>
                    <a:pt x="10815" y="3369"/>
                  </a:lnTo>
                  <a:moveTo>
                    <a:pt x="11506" y="2978"/>
                  </a:moveTo>
                  <a:lnTo>
                    <a:pt x="12227" y="2587"/>
                  </a:lnTo>
                  <a:moveTo>
                    <a:pt x="12948" y="2196"/>
                  </a:moveTo>
                  <a:lnTo>
                    <a:pt x="13699" y="1865"/>
                  </a:lnTo>
                  <a:moveTo>
                    <a:pt x="14450" y="1534"/>
                  </a:moveTo>
                  <a:lnTo>
                    <a:pt x="14510" y="1504"/>
                  </a:lnTo>
                  <a:lnTo>
                    <a:pt x="15231" y="1264"/>
                  </a:lnTo>
                  <a:moveTo>
                    <a:pt x="15982" y="1023"/>
                  </a:moveTo>
                  <a:lnTo>
                    <a:pt x="16313" y="903"/>
                  </a:lnTo>
                  <a:lnTo>
                    <a:pt x="16763" y="782"/>
                  </a:lnTo>
                  <a:moveTo>
                    <a:pt x="17574" y="602"/>
                  </a:moveTo>
                  <a:lnTo>
                    <a:pt x="18145" y="451"/>
                  </a:lnTo>
                  <a:lnTo>
                    <a:pt x="18355" y="421"/>
                  </a:lnTo>
                  <a:moveTo>
                    <a:pt x="19167" y="271"/>
                  </a:moveTo>
                  <a:lnTo>
                    <a:pt x="19978" y="150"/>
                  </a:lnTo>
                  <a:moveTo>
                    <a:pt x="20789" y="60"/>
                  </a:move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771525" y="-1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12" y="60"/>
                  </a:lnTo>
                  <a:moveTo>
                    <a:pt x="1625" y="150"/>
                  </a:moveTo>
                  <a:lnTo>
                    <a:pt x="1925" y="181"/>
                  </a:lnTo>
                  <a:lnTo>
                    <a:pt x="2437" y="271"/>
                  </a:lnTo>
                  <a:moveTo>
                    <a:pt x="3219" y="421"/>
                  </a:moveTo>
                  <a:lnTo>
                    <a:pt x="3821" y="511"/>
                  </a:lnTo>
                  <a:lnTo>
                    <a:pt x="4031" y="572"/>
                  </a:lnTo>
                  <a:moveTo>
                    <a:pt x="4813" y="782"/>
                  </a:moveTo>
                  <a:lnTo>
                    <a:pt x="5596" y="993"/>
                  </a:lnTo>
                  <a:moveTo>
                    <a:pt x="6378" y="1294"/>
                  </a:moveTo>
                  <a:lnTo>
                    <a:pt x="7130" y="1564"/>
                  </a:lnTo>
                  <a:moveTo>
                    <a:pt x="7882" y="1865"/>
                  </a:moveTo>
                  <a:lnTo>
                    <a:pt x="8634" y="2226"/>
                  </a:lnTo>
                  <a:moveTo>
                    <a:pt x="9356" y="2587"/>
                  </a:moveTo>
                  <a:lnTo>
                    <a:pt x="10078" y="2978"/>
                  </a:lnTo>
                  <a:moveTo>
                    <a:pt x="10800" y="3369"/>
                  </a:moveTo>
                  <a:lnTo>
                    <a:pt x="11462" y="3821"/>
                  </a:lnTo>
                  <a:moveTo>
                    <a:pt x="12154" y="4302"/>
                  </a:moveTo>
                  <a:lnTo>
                    <a:pt x="12274" y="4392"/>
                  </a:lnTo>
                  <a:lnTo>
                    <a:pt x="12786" y="4783"/>
                  </a:lnTo>
                  <a:moveTo>
                    <a:pt x="13417" y="5295"/>
                  </a:moveTo>
                  <a:lnTo>
                    <a:pt x="13718" y="5535"/>
                  </a:lnTo>
                  <a:lnTo>
                    <a:pt x="14049" y="5836"/>
                  </a:lnTo>
                  <a:moveTo>
                    <a:pt x="14651" y="6378"/>
                  </a:moveTo>
                  <a:lnTo>
                    <a:pt x="15222" y="6949"/>
                  </a:lnTo>
                  <a:moveTo>
                    <a:pt x="15764" y="7551"/>
                  </a:moveTo>
                  <a:lnTo>
                    <a:pt x="16305" y="8153"/>
                  </a:lnTo>
                  <a:lnTo>
                    <a:pt x="16305" y="8183"/>
                  </a:lnTo>
                  <a:moveTo>
                    <a:pt x="16817" y="8814"/>
                  </a:moveTo>
                  <a:lnTo>
                    <a:pt x="17328" y="9476"/>
                  </a:lnTo>
                  <a:moveTo>
                    <a:pt x="17779" y="10138"/>
                  </a:moveTo>
                  <a:lnTo>
                    <a:pt x="18231" y="10830"/>
                  </a:lnTo>
                  <a:moveTo>
                    <a:pt x="18622" y="11522"/>
                  </a:moveTo>
                  <a:lnTo>
                    <a:pt x="19013" y="12244"/>
                  </a:lnTo>
                  <a:moveTo>
                    <a:pt x="19404" y="12966"/>
                  </a:moveTo>
                  <a:lnTo>
                    <a:pt x="19735" y="13718"/>
                  </a:lnTo>
                  <a:moveTo>
                    <a:pt x="20066" y="14470"/>
                  </a:moveTo>
                  <a:lnTo>
                    <a:pt x="20096" y="14530"/>
                  </a:lnTo>
                  <a:lnTo>
                    <a:pt x="20336" y="15222"/>
                  </a:lnTo>
                  <a:moveTo>
                    <a:pt x="20577" y="16004"/>
                  </a:moveTo>
                  <a:lnTo>
                    <a:pt x="20697" y="16305"/>
                  </a:lnTo>
                  <a:lnTo>
                    <a:pt x="20818" y="16787"/>
                  </a:lnTo>
                  <a:moveTo>
                    <a:pt x="20998" y="17569"/>
                  </a:moveTo>
                  <a:lnTo>
                    <a:pt x="21149" y="18170"/>
                  </a:lnTo>
                  <a:lnTo>
                    <a:pt x="21179" y="18381"/>
                  </a:lnTo>
                  <a:moveTo>
                    <a:pt x="21329" y="19193"/>
                  </a:moveTo>
                  <a:lnTo>
                    <a:pt x="21450" y="19975"/>
                  </a:lnTo>
                  <a:moveTo>
                    <a:pt x="21540" y="20788"/>
                  </a:move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0" y="-1"/>
              <a:ext cx="1463676" cy="1463676"/>
            </a:xfrm>
            <a:prstGeom prst="ellips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115092" y="114763"/>
              <a:ext cx="1233489" cy="123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57"/>
                    <a:pt x="16774" y="21600"/>
                    <a:pt x="10800" y="21600"/>
                  </a:cubicBezTo>
                  <a:cubicBezTo>
                    <a:pt x="4843" y="21600"/>
                    <a:pt x="0" y="16757"/>
                    <a:pt x="0" y="10800"/>
                  </a:cubicBezTo>
                  <a:cubicBezTo>
                    <a:pt x="0" y="4826"/>
                    <a:pt x="4843" y="0"/>
                    <a:pt x="10800" y="0"/>
                  </a:cubicBezTo>
                  <a:cubicBezTo>
                    <a:pt x="16774" y="0"/>
                    <a:pt x="21600" y="4826"/>
                    <a:pt x="21600" y="10800"/>
                  </a:cubicBezTo>
                  <a:close/>
                </a:path>
              </a:pathLst>
            </a:custGeom>
            <a:solidFill>
              <a:srgbClr val="7FCB28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15094" y="546841"/>
              <a:ext cx="1233489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r>
                <a:t>Getting </a:t>
              </a:r>
            </a:p>
            <a:p>
              <a:pPr algn="ctr">
                <a:defRPr sz="1300">
                  <a:solidFill>
                    <a:srgbClr val="FFFFFF"/>
                  </a:solidFill>
                </a:defRPr>
              </a:pPr>
              <a:r>
                <a:t>Started</a:t>
              </a:r>
            </a:p>
          </p:txBody>
        </p:sp>
      </p:grpSp>
      <p:sp>
        <p:nvSpPr>
          <p:cNvPr id="128" name="Shape 128"/>
          <p:cNvSpPr/>
          <p:nvPr/>
        </p:nvSpPr>
        <p:spPr>
          <a:xfrm>
            <a:off x="192044" y="1402079"/>
            <a:ext cx="5334001" cy="275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California Assembly Bill (AB) 1565 went into effect on January 1, 2014.  AB 1565 requires ALL General Contractors and M/E/P Subcontractors be prequalified, if the contract is valued at $1 million or more and funded whole or in part with State Facility Bond funds.</a:t>
            </a: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This applies to the following license numbers:</a:t>
            </a:r>
          </a:p>
          <a:p>
            <a:pPr marL="171450" indent="-1714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General Contractors (A and B) </a:t>
            </a:r>
          </a:p>
          <a:p>
            <a:pPr marL="171450" indent="-1714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Mechanical, Engineering, and Plumbing subcontractors (C-4, C-7, C-10, C-16, C-20, C-34, C-36, C-38, C-42, C-43, and C-46) </a:t>
            </a: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 </a:t>
            </a: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Link to law: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 invalidUrl="" action="" tgtFrame="" tooltip="" history="1" highlightClick="0" endSnd="0"/>
              </a:rPr>
              <a:t>http://www.leginfo.ca.gov/pub/11-12/bill/asm/ab_1551-1600/ab_1565_bill_20120930_chaptered.html</a:t>
            </a:r>
          </a:p>
          <a:p>
            <a:pPr>
              <a:defRPr sz="1100">
                <a:solidFill>
                  <a:srgbClr val="FF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 </a:t>
            </a: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To get started, please review the following instructions. </a:t>
            </a:r>
          </a:p>
        </p:txBody>
      </p:sp>
      <p:sp>
        <p:nvSpPr>
          <p:cNvPr id="129" name="Shape 129"/>
          <p:cNvSpPr/>
          <p:nvPr/>
        </p:nvSpPr>
        <p:spPr>
          <a:xfrm>
            <a:off x="6295845" y="1380226"/>
            <a:ext cx="381001" cy="433389"/>
          </a:xfrm>
          <a:prstGeom prst="ellipse">
            <a:avLst/>
          </a:prstGeom>
          <a:solidFill>
            <a:srgbClr val="FFFFFF">
              <a:alpha val="4902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0" name="image8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04800" y="304800"/>
            <a:ext cx="5108489" cy="83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066800"/>
            <a:ext cx="32385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304800"/>
            <a:ext cx="1460500" cy="146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2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400" y="1447800"/>
            <a:ext cx="3810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3.tif"/>
          <p:cNvPicPr>
            <a:picLocks noChangeAspect="1"/>
          </p:cNvPicPr>
          <p:nvPr/>
        </p:nvPicPr>
        <p:blipFill>
          <a:blip r:embed="rId5">
            <a:alphaModFix amt="47000"/>
            <a:extLst/>
          </a:blip>
          <a:stretch>
            <a:fillRect/>
          </a:stretch>
        </p:blipFill>
        <p:spPr>
          <a:xfrm>
            <a:off x="1295400" y="1752600"/>
            <a:ext cx="3810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4.tif"/>
          <p:cNvPicPr>
            <a:picLocks noChangeAspect="1"/>
          </p:cNvPicPr>
          <p:nvPr/>
        </p:nvPicPr>
        <p:blipFill>
          <a:blip r:embed="rId6">
            <a:alphaModFix amt="47000"/>
            <a:extLst/>
          </a:blip>
          <a:stretch>
            <a:fillRect/>
          </a:stretch>
        </p:blipFill>
        <p:spPr>
          <a:xfrm>
            <a:off x="1735438" y="1854200"/>
            <a:ext cx="381001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5.tif"/>
          <p:cNvPicPr>
            <a:picLocks noChangeAspect="1"/>
          </p:cNvPicPr>
          <p:nvPr/>
        </p:nvPicPr>
        <p:blipFill>
          <a:blip r:embed="rId7">
            <a:alphaModFix amt="47000"/>
            <a:extLst/>
          </a:blip>
          <a:stretch>
            <a:fillRect/>
          </a:stretch>
        </p:blipFill>
        <p:spPr>
          <a:xfrm>
            <a:off x="2192638" y="1752600"/>
            <a:ext cx="381001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6.tif"/>
          <p:cNvPicPr>
            <a:picLocks noChangeAspect="1"/>
          </p:cNvPicPr>
          <p:nvPr/>
        </p:nvPicPr>
        <p:blipFill>
          <a:blip r:embed="rId8">
            <a:alphaModFix amt="47000"/>
            <a:extLst/>
          </a:blip>
          <a:stretch>
            <a:fillRect/>
          </a:stretch>
        </p:blipFill>
        <p:spPr>
          <a:xfrm>
            <a:off x="2514600" y="1447800"/>
            <a:ext cx="3810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501650" y="2362200"/>
            <a:ext cx="2851150" cy="485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To start a new questionnaire, Contractor navigates to ‘Applications’ tab and clicks on “Create New Application”.  </a:t>
            </a: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Proceed to Step 1 – Pre-qualification.</a:t>
            </a: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Step 1 – Pre-Qualification: 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Contractor’s contact information auto-populates from sign up information.  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Input license number and as many license classifications as needed. 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Select business certifications if applicable.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Answer pre-qualification ‘disqualifier’ questions and press next button. 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The program reviews the answers to Step 1 and either proceeds to Step 2 or notifies Contractor that he/she is not qualified to proceed. 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If any question is incomplete, Contractor can not proceed to the next step.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Note: Contractor can save application at any point and return later to complete.</a:t>
            </a:r>
          </a:p>
        </p:txBody>
      </p:sp>
      <p:pic>
        <p:nvPicPr>
          <p:cNvPr id="140" name="image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953000" y="381000"/>
            <a:ext cx="3340099" cy="1989655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4724400" y="1524000"/>
            <a:ext cx="1524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2" name="image1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531946" y="2590800"/>
            <a:ext cx="5612054" cy="3692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066800"/>
            <a:ext cx="32385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9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304800"/>
            <a:ext cx="1460500" cy="146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2.tif"/>
          <p:cNvPicPr>
            <a:picLocks noChangeAspect="1"/>
          </p:cNvPicPr>
          <p:nvPr/>
        </p:nvPicPr>
        <p:blipFill>
          <a:blip r:embed="rId4">
            <a:alphaModFix amt="46000"/>
            <a:extLst/>
          </a:blip>
          <a:stretch>
            <a:fillRect/>
          </a:stretch>
        </p:blipFill>
        <p:spPr>
          <a:xfrm>
            <a:off x="914400" y="1447800"/>
            <a:ext cx="3810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3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5400" y="1752600"/>
            <a:ext cx="3810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4.tif"/>
          <p:cNvPicPr>
            <a:picLocks noChangeAspect="1"/>
          </p:cNvPicPr>
          <p:nvPr/>
        </p:nvPicPr>
        <p:blipFill>
          <a:blip r:embed="rId6">
            <a:alphaModFix amt="47000"/>
            <a:extLst/>
          </a:blip>
          <a:stretch>
            <a:fillRect/>
          </a:stretch>
        </p:blipFill>
        <p:spPr>
          <a:xfrm>
            <a:off x="1735438" y="1854200"/>
            <a:ext cx="381001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5.tif"/>
          <p:cNvPicPr>
            <a:picLocks noChangeAspect="1"/>
          </p:cNvPicPr>
          <p:nvPr/>
        </p:nvPicPr>
        <p:blipFill>
          <a:blip r:embed="rId7">
            <a:alphaModFix amt="47000"/>
            <a:extLst/>
          </a:blip>
          <a:stretch>
            <a:fillRect/>
          </a:stretch>
        </p:blipFill>
        <p:spPr>
          <a:xfrm>
            <a:off x="2192638" y="1752600"/>
            <a:ext cx="381001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6.tif"/>
          <p:cNvPicPr>
            <a:picLocks noChangeAspect="1"/>
          </p:cNvPicPr>
          <p:nvPr/>
        </p:nvPicPr>
        <p:blipFill>
          <a:blip r:embed="rId8">
            <a:alphaModFix amt="47000"/>
            <a:extLst/>
          </a:blip>
          <a:stretch>
            <a:fillRect/>
          </a:stretch>
        </p:blipFill>
        <p:spPr>
          <a:xfrm>
            <a:off x="2514600" y="1447800"/>
            <a:ext cx="3810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501650" y="2362199"/>
            <a:ext cx="2969684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Step 2 – General Requirements:</a:t>
            </a: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Contractor: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Selects business type.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Uploads required financial statements and if available, a letter verifying line of credit.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Completes all questions about firm and continues to Step 3.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Note: Incomplete questions are highlighted in red and include instructions on action to be taken.</a:t>
            </a: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When section is complete, proceed to Step 3.</a:t>
            </a:r>
          </a:p>
        </p:txBody>
      </p:sp>
      <p:pic>
        <p:nvPicPr>
          <p:cNvPr id="152" name="image12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57600" y="4267200"/>
            <a:ext cx="5242560" cy="2382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13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810000" y="152400"/>
            <a:ext cx="4876800" cy="3781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066800"/>
            <a:ext cx="32385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9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304800"/>
            <a:ext cx="1460500" cy="146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2.tif"/>
          <p:cNvPicPr>
            <a:picLocks noChangeAspect="1"/>
          </p:cNvPicPr>
          <p:nvPr/>
        </p:nvPicPr>
        <p:blipFill>
          <a:blip r:embed="rId4">
            <a:alphaModFix amt="47000"/>
            <a:extLst/>
          </a:blip>
          <a:stretch>
            <a:fillRect/>
          </a:stretch>
        </p:blipFill>
        <p:spPr>
          <a:xfrm>
            <a:off x="914400" y="1447800"/>
            <a:ext cx="3810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3.tif"/>
          <p:cNvPicPr>
            <a:picLocks noChangeAspect="1"/>
          </p:cNvPicPr>
          <p:nvPr/>
        </p:nvPicPr>
        <p:blipFill>
          <a:blip r:embed="rId5">
            <a:alphaModFix amt="47000"/>
            <a:extLst/>
          </a:blip>
          <a:stretch>
            <a:fillRect/>
          </a:stretch>
        </p:blipFill>
        <p:spPr>
          <a:xfrm>
            <a:off x="1295400" y="1752600"/>
            <a:ext cx="3810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4.t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35438" y="1854200"/>
            <a:ext cx="381001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5.tif"/>
          <p:cNvPicPr>
            <a:picLocks noChangeAspect="1"/>
          </p:cNvPicPr>
          <p:nvPr/>
        </p:nvPicPr>
        <p:blipFill>
          <a:blip r:embed="rId7">
            <a:alphaModFix amt="47000"/>
            <a:extLst/>
          </a:blip>
          <a:stretch>
            <a:fillRect/>
          </a:stretch>
        </p:blipFill>
        <p:spPr>
          <a:xfrm>
            <a:off x="2192638" y="1752600"/>
            <a:ext cx="381001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6.tif"/>
          <p:cNvPicPr>
            <a:picLocks noChangeAspect="1"/>
          </p:cNvPicPr>
          <p:nvPr/>
        </p:nvPicPr>
        <p:blipFill>
          <a:blip r:embed="rId8">
            <a:alphaModFix amt="47000"/>
            <a:extLst/>
          </a:blip>
          <a:stretch>
            <a:fillRect/>
          </a:stretch>
        </p:blipFill>
        <p:spPr>
          <a:xfrm>
            <a:off x="2514600" y="1447800"/>
            <a:ext cx="3810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498475" y="2438399"/>
            <a:ext cx="3004510" cy="332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Step 3 – History and Performance: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Contractor: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Answers question about the firm’s ownership.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Enters the firm’s gross revenue for each of the last three years.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Enters their firm’s licenses, as applicable.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Contractor also enters information about:</a:t>
            </a:r>
          </a:p>
          <a:p>
            <a:pPr lvl="1" marL="7429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Disputes</a:t>
            </a:r>
          </a:p>
          <a:p>
            <a:pPr lvl="1" marL="7429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Bonding</a:t>
            </a:r>
          </a:p>
          <a:p>
            <a:pPr lvl="1" marL="7429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Compliance with CAL OSHA and other regulatory agencies</a:t>
            </a:r>
          </a:p>
          <a:p>
            <a:pPr lvl="1" marL="7429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EMR rate</a:t>
            </a:r>
          </a:p>
          <a:p>
            <a:pPr lvl="1" marL="7429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State wage violations, if any</a:t>
            </a: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When section is complete, proceed to Step 4.</a:t>
            </a:r>
          </a:p>
        </p:txBody>
      </p:sp>
      <p:pic>
        <p:nvPicPr>
          <p:cNvPr id="163" name="image14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33800" y="685800"/>
            <a:ext cx="5229636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066800"/>
            <a:ext cx="32385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9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304800"/>
            <a:ext cx="1460500" cy="146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2.tif"/>
          <p:cNvPicPr>
            <a:picLocks noChangeAspect="1"/>
          </p:cNvPicPr>
          <p:nvPr/>
        </p:nvPicPr>
        <p:blipFill>
          <a:blip r:embed="rId4">
            <a:alphaModFix amt="47000"/>
            <a:extLst/>
          </a:blip>
          <a:stretch>
            <a:fillRect/>
          </a:stretch>
        </p:blipFill>
        <p:spPr>
          <a:xfrm>
            <a:off x="914400" y="1447800"/>
            <a:ext cx="3810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3.tif"/>
          <p:cNvPicPr>
            <a:picLocks noChangeAspect="1"/>
          </p:cNvPicPr>
          <p:nvPr/>
        </p:nvPicPr>
        <p:blipFill>
          <a:blip r:embed="rId5">
            <a:alphaModFix amt="47000"/>
            <a:extLst/>
          </a:blip>
          <a:stretch>
            <a:fillRect/>
          </a:stretch>
        </p:blipFill>
        <p:spPr>
          <a:xfrm>
            <a:off x="1295400" y="1752600"/>
            <a:ext cx="3810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4.tif"/>
          <p:cNvPicPr>
            <a:picLocks noChangeAspect="1"/>
          </p:cNvPicPr>
          <p:nvPr/>
        </p:nvPicPr>
        <p:blipFill>
          <a:blip r:embed="rId6">
            <a:alphaModFix amt="47000"/>
            <a:extLst/>
          </a:blip>
          <a:stretch>
            <a:fillRect/>
          </a:stretch>
        </p:blipFill>
        <p:spPr>
          <a:xfrm>
            <a:off x="1735438" y="1854200"/>
            <a:ext cx="381001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5.t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92638" y="1752600"/>
            <a:ext cx="381001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6.tif"/>
          <p:cNvPicPr>
            <a:picLocks noChangeAspect="1"/>
          </p:cNvPicPr>
          <p:nvPr/>
        </p:nvPicPr>
        <p:blipFill>
          <a:blip r:embed="rId8">
            <a:alphaModFix amt="47000"/>
            <a:extLst/>
          </a:blip>
          <a:stretch>
            <a:fillRect/>
          </a:stretch>
        </p:blipFill>
        <p:spPr>
          <a:xfrm>
            <a:off x="2514600" y="1447800"/>
            <a:ext cx="3810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501650" y="2209799"/>
            <a:ext cx="2851150" cy="19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Step 4 – Project History: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Contractor: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Enters project history information for six public works projects and three private construction projects, including references.</a:t>
            </a: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When section is complete, proceeds to Step 5.</a:t>
            </a:r>
          </a:p>
        </p:txBody>
      </p:sp>
      <p:pic>
        <p:nvPicPr>
          <p:cNvPr id="173" name="image15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33800" y="228600"/>
            <a:ext cx="5276283" cy="2494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1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733800" y="2895600"/>
            <a:ext cx="5189062" cy="3765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115291"/>
            <a:ext cx="3238500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9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304800"/>
            <a:ext cx="1460500" cy="146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2.tif"/>
          <p:cNvPicPr>
            <a:picLocks noChangeAspect="1"/>
          </p:cNvPicPr>
          <p:nvPr/>
        </p:nvPicPr>
        <p:blipFill>
          <a:blip r:embed="rId4">
            <a:alphaModFix amt="47000"/>
            <a:extLst/>
          </a:blip>
          <a:stretch>
            <a:fillRect/>
          </a:stretch>
        </p:blipFill>
        <p:spPr>
          <a:xfrm>
            <a:off x="914400" y="1447800"/>
            <a:ext cx="3810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3.tif"/>
          <p:cNvPicPr>
            <a:picLocks noChangeAspect="1"/>
          </p:cNvPicPr>
          <p:nvPr/>
        </p:nvPicPr>
        <p:blipFill>
          <a:blip r:embed="rId5">
            <a:alphaModFix amt="47000"/>
            <a:extLst/>
          </a:blip>
          <a:stretch>
            <a:fillRect/>
          </a:stretch>
        </p:blipFill>
        <p:spPr>
          <a:xfrm>
            <a:off x="1295400" y="1752600"/>
            <a:ext cx="3810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4.tif"/>
          <p:cNvPicPr>
            <a:picLocks noChangeAspect="1"/>
          </p:cNvPicPr>
          <p:nvPr/>
        </p:nvPicPr>
        <p:blipFill>
          <a:blip r:embed="rId6">
            <a:alphaModFix amt="47000"/>
            <a:extLst/>
          </a:blip>
          <a:stretch>
            <a:fillRect/>
          </a:stretch>
        </p:blipFill>
        <p:spPr>
          <a:xfrm>
            <a:off x="1735438" y="1854200"/>
            <a:ext cx="381001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5.tif"/>
          <p:cNvPicPr>
            <a:picLocks noChangeAspect="1"/>
          </p:cNvPicPr>
          <p:nvPr/>
        </p:nvPicPr>
        <p:blipFill>
          <a:blip r:embed="rId7">
            <a:alphaModFix amt="47000"/>
            <a:extLst/>
          </a:blip>
          <a:stretch>
            <a:fillRect/>
          </a:stretch>
        </p:blipFill>
        <p:spPr>
          <a:xfrm>
            <a:off x="2192638" y="1752600"/>
            <a:ext cx="381001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6.t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14600" y="1447800"/>
            <a:ext cx="3810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501650" y="2362199"/>
            <a:ext cx="2851150" cy="19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Step 5 – Finish: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Contractor: 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Selects appropriate District(s) and presses SAVE.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If items are incomplete, an error message will appear.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Once incomplete items are corrected, SAVE application and return to the list of applications.</a:t>
            </a:r>
          </a:p>
        </p:txBody>
      </p:sp>
      <p:pic>
        <p:nvPicPr>
          <p:cNvPr id="184" name="image1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581400" y="381000"/>
            <a:ext cx="5301923" cy="3259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581399" y="4198001"/>
            <a:ext cx="5301924" cy="1945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066800"/>
            <a:ext cx="32385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533400"/>
            <a:ext cx="1041400" cy="1041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501650" y="1828800"/>
            <a:ext cx="2851150" cy="4853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Submit Application to District(s):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Contractor: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Clicks on the APPLICATIONS tab to view a listing of all applications.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Applications with the current status of READY TO SUBMIT can be submitted.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To submit a READY TO SUBMIT application, click SUBMIT from the Action column.  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Certify all information is correct.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Will be notified when application is approved.</a:t>
            </a: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Note:  If corrections are needed -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Click CANCEL from the Action column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before</a:t>
            </a:r>
            <a:r>
              <a:t> district opens application, status of the application  is changed back to READY TO SUBMIT.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If district opens application, application becomes locked and Contractor must request district ‘return’ application to them for edits.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REVIEW application and make needed corrections.</a:t>
            </a:r>
          </a:p>
        </p:txBody>
      </p:sp>
      <p:pic>
        <p:nvPicPr>
          <p:cNvPr id="190" name="image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00" y="533400"/>
            <a:ext cx="5131852" cy="168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5334000" y="1143000"/>
            <a:ext cx="6858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8001000" y="1371600"/>
            <a:ext cx="457201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93" name="image2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62400" y="2514600"/>
            <a:ext cx="4613467" cy="295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2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33800" y="5638800"/>
            <a:ext cx="5222241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8077200" y="6324600"/>
            <a:ext cx="457201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4457700" y="4992158"/>
            <a:ext cx="4114801" cy="1528234"/>
          </a:xfrm>
          <a:prstGeom prst="roundRect">
            <a:avLst>
              <a:gd name="adj" fmla="val 12465"/>
            </a:avLst>
          </a:prstGeom>
          <a:solidFill>
            <a:srgbClr val="81BB42"/>
          </a:solidFill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1600">
                <a:solidFill>
                  <a:srgbClr val="FFFFFF"/>
                </a:solidFill>
              </a:defRPr>
            </a:pPr>
            <a:r>
              <a:t>For technical support, please contact</a:t>
            </a:r>
          </a:p>
          <a:p>
            <a:pPr algn="ctr">
              <a:defRPr b="1" sz="1600">
                <a:solidFill>
                  <a:srgbClr val="FFFFFF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qbsupport@colbitech.com</a:t>
            </a:r>
          </a:p>
          <a:p>
            <a:pPr algn="ctr">
              <a:defRPr b="1" sz="1600">
                <a:solidFill>
                  <a:srgbClr val="FFFFFF"/>
                </a:solidFill>
              </a:defRPr>
            </a:pPr>
            <a:r>
              <a:t>A Support Technician will contact you.</a:t>
            </a:r>
          </a:p>
          <a:p>
            <a:pPr algn="ctr">
              <a:defRPr b="1" sz="1600">
                <a:solidFill>
                  <a:srgbClr val="FFFFFF"/>
                </a:solidFill>
              </a:defRPr>
            </a:pPr>
            <a:r>
              <a:t>Or call 714-505-7745</a:t>
            </a:r>
          </a:p>
        </p:txBody>
      </p:sp>
      <p:pic>
        <p:nvPicPr>
          <p:cNvPr id="19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28689" y="1284258"/>
            <a:ext cx="4943797" cy="3466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066800"/>
            <a:ext cx="32385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533400" y="1828800"/>
            <a:ext cx="285115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Questions?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Contractor: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Clicks on the CONTACT tab.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Clicks hyperlink of district he/she has a question for.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Email will auto populate with appropriate school district contact.</a:t>
            </a:r>
          </a:p>
          <a:p>
            <a:pPr marL="285750" indent="-285750">
              <a:buSzPct val="100000"/>
              <a:buFont typeface="Arial"/>
              <a:buChar char="•"/>
              <a:defRPr sz="1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Clicks hyperlink to contact QualityBidders Technical Support for any technical support question.</a:t>
            </a:r>
          </a:p>
        </p:txBody>
      </p:sp>
      <p:pic>
        <p:nvPicPr>
          <p:cNvPr id="201" name="image2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0200" y="609600"/>
            <a:ext cx="533400" cy="792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34671C46D89A4287DEAAD34F1C7C6C" ma:contentTypeVersion="1" ma:contentTypeDescription="Create a new document." ma:contentTypeScope="" ma:versionID="c1034bff80295b65acc68005c24948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F42C33F-A02A-49C5-A34C-39F133C692C0}"/>
</file>

<file path=customXml/itemProps2.xml><?xml version="1.0" encoding="utf-8"?>
<ds:datastoreItem xmlns:ds="http://schemas.openxmlformats.org/officeDocument/2006/customXml" ds:itemID="{D72E4914-6938-4878-9C0C-C75AF60807CA}"/>
</file>

<file path=customXml/itemProps3.xml><?xml version="1.0" encoding="utf-8"?>
<ds:datastoreItem xmlns:ds="http://schemas.openxmlformats.org/officeDocument/2006/customXml" ds:itemID="{97F15A2C-762F-4703-BD00-6F45A815A6B8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Bidders Contractors Tutorial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0x010100E934671C46D89A4287DEAAD34F1C7C6C</vt:lpwstr>
  </property>
</Properties>
</file>